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70" r:id="rId5"/>
    <p:sldId id="264" r:id="rId6"/>
    <p:sldId id="271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3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vocatr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SpeakOut</a:t>
            </a:r>
            <a:r>
              <a:rPr lang="en-US" sz="4000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 with </a:t>
            </a:r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Advocatr</a:t>
            </a:r>
            <a:endParaRPr lang="en-US" sz="4000" dirty="0">
              <a:solidFill>
                <a:srgbClr val="0D1582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158" y="1717902"/>
            <a:ext cx="954495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Curriculum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Lesson 9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Using </a:t>
            </a:r>
            <a:r>
              <a:rPr lang="en-US" sz="4800" dirty="0" err="1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SpeakOut</a:t>
            </a:r>
            <a:r>
              <a:rPr lang="en-US" sz="4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 with </a:t>
            </a:r>
            <a:r>
              <a:rPr lang="en-US" sz="4800" dirty="0" err="1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Advocatr</a:t>
            </a:r>
            <a:endParaRPr lang="en-US" sz="4800" dirty="0">
              <a:solidFill>
                <a:srgbClr val="0D1582"/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392339"/>
            <a:ext cx="9417958" cy="1325563"/>
          </a:xfrm>
        </p:spPr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“Advocacy” means…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1970768"/>
            <a:ext cx="9554029" cy="43513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685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00FE-EEE7-4B98-9540-BF34CFE7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Risks and rewards of advocating for a positive school climate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514450A-6896-417D-BFD5-C5FABB4C65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228"/>
          <a:ext cx="7886700" cy="432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05106091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75656315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Risks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Rewards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9824446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393835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8678527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11600766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17751735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92056225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90579933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4201007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27616079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4586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76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Log-in to </a:t>
            </a:r>
            <a:r>
              <a:rPr lang="en-US" dirty="0" err="1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SpeakOut</a:t>
            </a:r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 with </a:t>
            </a:r>
            <a:r>
              <a:rPr lang="en-US" dirty="0" err="1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Advocatr</a:t>
            </a:r>
            <a:endParaRPr lang="en-US" dirty="0">
              <a:solidFill>
                <a:srgbClr val="0D158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307" y="1486674"/>
            <a:ext cx="9544958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sz="5700" dirty="0">
                <a:latin typeface="+mj-lt"/>
              </a:rPr>
              <a:t>Go to </a:t>
            </a:r>
            <a:r>
              <a:rPr lang="en-US" sz="5700" dirty="0">
                <a:latin typeface="+mj-lt"/>
                <a:hlinkClick r:id="rId3"/>
              </a:rPr>
              <a:t>https://advocatr.org/</a:t>
            </a:r>
            <a:r>
              <a:rPr lang="en-US" sz="5700" dirty="0">
                <a:latin typeface="+mj-lt"/>
              </a:rPr>
              <a:t> </a:t>
            </a:r>
          </a:p>
          <a:p>
            <a:pPr lvl="0"/>
            <a:r>
              <a:rPr lang="en-US" sz="5700" dirty="0">
                <a:latin typeface="+mj-lt"/>
              </a:rPr>
              <a:t>Click on “Sign up”</a:t>
            </a:r>
          </a:p>
          <a:p>
            <a:pPr lvl="0"/>
            <a:r>
              <a:rPr lang="en-US" sz="5700" dirty="0">
                <a:latin typeface="+mj-lt"/>
              </a:rPr>
              <a:t>Enter your school email address</a:t>
            </a:r>
          </a:p>
          <a:p>
            <a:pPr lvl="0"/>
            <a:r>
              <a:rPr lang="en-US" sz="5700" dirty="0">
                <a:latin typeface="+mj-lt"/>
              </a:rPr>
              <a:t>Go to your school email account and retrieve your temporary password</a:t>
            </a:r>
          </a:p>
          <a:p>
            <a:pPr lvl="0"/>
            <a:r>
              <a:rPr lang="en-US" sz="5700" dirty="0">
                <a:latin typeface="+mj-lt"/>
              </a:rPr>
              <a:t>Log into </a:t>
            </a:r>
            <a:r>
              <a:rPr lang="en-US" sz="5700" dirty="0" err="1">
                <a:latin typeface="+mj-lt"/>
              </a:rPr>
              <a:t>SpeakOut</a:t>
            </a:r>
            <a:endParaRPr lang="en-US" sz="5700" dirty="0">
              <a:latin typeface="+mj-lt"/>
            </a:endParaRPr>
          </a:p>
          <a:p>
            <a:pPr lvl="0"/>
            <a:r>
              <a:rPr lang="en-US" sz="5700" dirty="0">
                <a:latin typeface="+mj-lt"/>
              </a:rPr>
              <a:t>Change your password (don’t forget your new password!)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81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883"/>
            <a:ext cx="10515600" cy="849860"/>
          </a:xfrm>
        </p:spPr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What happens with my posts?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838793" cy="4740165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>
                <a:latin typeface="+mj-lt"/>
              </a:rPr>
              <a:t>The principal, counselor, and other school adults can read what you wrote. </a:t>
            </a:r>
          </a:p>
          <a:p>
            <a:r>
              <a:rPr lang="en-US" sz="5100" dirty="0">
                <a:latin typeface="+mj-lt"/>
              </a:rPr>
              <a:t>They will treat your posts confidentially, which means they won’t share it with anyone else unless they have to (e.g., if someone is being hurt).</a:t>
            </a:r>
          </a:p>
          <a:p>
            <a:r>
              <a:rPr lang="en-US" sz="5100" dirty="0">
                <a:latin typeface="+mj-lt"/>
              </a:rPr>
              <a:t>You can indicate who you would like to respond to your post.</a:t>
            </a:r>
          </a:p>
          <a:p>
            <a:r>
              <a:rPr lang="en-US" sz="5100" dirty="0">
                <a:latin typeface="+mj-lt"/>
              </a:rPr>
              <a:t>If you want to, a school adult can follow-up with you.</a:t>
            </a:r>
          </a:p>
          <a:p>
            <a:r>
              <a:rPr lang="en-US" sz="5100" dirty="0">
                <a:latin typeface="+mj-lt"/>
              </a:rPr>
              <a:t>Your posts become part of a database your school can use to improve school climate based on what students think.</a:t>
            </a:r>
          </a:p>
          <a:p>
            <a:r>
              <a:rPr lang="en-US" sz="5100" dirty="0">
                <a:latin typeface="+mj-lt"/>
              </a:rPr>
              <a:t>Your school will have access to the database through the end of this school year.  </a:t>
            </a:r>
          </a:p>
          <a:p>
            <a:pPr lvl="0"/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89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392339"/>
            <a:ext cx="9417958" cy="1325563"/>
          </a:xfrm>
        </p:spPr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Pair-share: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879" y="1981279"/>
            <a:ext cx="9554029" cy="4351338"/>
          </a:xfrm>
        </p:spPr>
        <p:txBody>
          <a:bodyPr>
            <a:normAutofit/>
          </a:bodyPr>
          <a:lstStyle/>
          <a:p>
            <a:pPr marL="914400" lvl="0" indent="-914400">
              <a:buFont typeface="+mj-lt"/>
              <a:buAutoNum type="arabicPeriod"/>
            </a:pPr>
            <a:r>
              <a:rPr lang="en-US" sz="3600" dirty="0">
                <a:latin typeface="Poppins Light" pitchFamily="2" charset="77"/>
                <a:cs typeface="Poppins Light" pitchFamily="2" charset="77"/>
              </a:rPr>
              <a:t>How would a celebration post impact the student making the post and other students?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>
                <a:latin typeface="Poppins Light" pitchFamily="2" charset="77"/>
                <a:cs typeface="Poppins Light" pitchFamily="2" charset="77"/>
              </a:rPr>
              <a:t>How would a concern post impact the student making the post and other students?</a:t>
            </a:r>
          </a:p>
          <a:p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3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033"/>
            <a:ext cx="10515600" cy="9439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Circle Discussion: Responding to </a:t>
            </a:r>
            <a:r>
              <a:rPr lang="en-US" sz="3800" dirty="0" err="1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SpeakOut</a:t>
            </a:r>
            <a:r>
              <a:rPr lang="en-US" sz="3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562"/>
            <a:ext cx="10515600" cy="4790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Prompt 1:</a:t>
            </a:r>
            <a:r>
              <a:rPr lang="en-US" sz="3200" i="1" dirty="0">
                <a:latin typeface="+mj-lt"/>
              </a:rPr>
              <a:t>  If you had the opportunity to respond to a celebration post, how would you respond?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Prompt 2:</a:t>
            </a:r>
            <a:r>
              <a:rPr lang="en-US" sz="3200" i="1" dirty="0">
                <a:latin typeface="+mj-lt"/>
              </a:rPr>
              <a:t>  If you had the opportunity to respond to a concern, how would you respond?</a:t>
            </a:r>
            <a:endParaRPr lang="en-US" sz="3200" dirty="0">
              <a:latin typeface="+mj-lt"/>
            </a:endParaRPr>
          </a:p>
          <a:p>
            <a:pPr lvl="0"/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A9C873-97A5-754E-BEF1-9D638E19CD7D}"/>
              </a:ext>
            </a:extLst>
          </p:cNvPr>
          <p:cNvSpPr txBox="1">
            <a:spLocks/>
          </p:cNvSpPr>
          <p:nvPr/>
        </p:nvSpPr>
        <p:spPr>
          <a:xfrm>
            <a:off x="838200" y="1093304"/>
            <a:ext cx="10515600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8468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269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Poppins</vt:lpstr>
      <vt:lpstr>Poppins Light</vt:lpstr>
      <vt:lpstr>Poppins Medium</vt:lpstr>
      <vt:lpstr>office theme</vt:lpstr>
      <vt:lpstr>SpeakOut with Advocatr</vt:lpstr>
      <vt:lpstr>“Advocacy” means…</vt:lpstr>
      <vt:lpstr>Risks and rewards of advocating for a positive school climate</vt:lpstr>
      <vt:lpstr>Log-in to SpeakOut with Advocatr</vt:lpstr>
      <vt:lpstr>What happens with my posts?</vt:lpstr>
      <vt:lpstr>Pair-share:</vt:lpstr>
      <vt:lpstr>Circle Discussion: Responding to SpeakOut Posts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Rita Svanks</cp:lastModifiedBy>
  <cp:revision>50</cp:revision>
  <dcterms:created xsi:type="dcterms:W3CDTF">2022-03-18T15:26:52Z</dcterms:created>
  <dcterms:modified xsi:type="dcterms:W3CDTF">2022-04-06T00:28:40Z</dcterms:modified>
</cp:coreProperties>
</file>